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xls" ContentType="application/vnd.ms-exce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63" r:id="rId2"/>
    <p:sldId id="424" r:id="rId3"/>
    <p:sldId id="425" r:id="rId4"/>
    <p:sldId id="426" r:id="rId5"/>
    <p:sldId id="427" r:id="rId6"/>
    <p:sldId id="428" r:id="rId7"/>
    <p:sldId id="430" r:id="rId8"/>
    <p:sldId id="436" r:id="rId9"/>
    <p:sldId id="429" r:id="rId10"/>
    <p:sldId id="431" r:id="rId11"/>
    <p:sldId id="432" r:id="rId12"/>
    <p:sldId id="433" r:id="rId13"/>
    <p:sldId id="434" r:id="rId14"/>
    <p:sldId id="43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89091" autoAdjust="0"/>
  </p:normalViewPr>
  <p:slideViewPr>
    <p:cSldViewPr>
      <p:cViewPr varScale="1">
        <p:scale>
          <a:sx n="96" d="100"/>
          <a:sy n="96" d="100"/>
        </p:scale>
        <p:origin x="-1552"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24CED89-7F58-684D-A4CD-B8E048961887}" type="datetime1">
              <a:rPr lang="en-US" smtClean="0"/>
              <a:pPr/>
              <a:t>5/20/14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CE2041-560C-C24F-9D5A-642401500D1F}" type="slidenum">
              <a:rPr lang="en-US" smtClean="0"/>
              <a:pPr/>
              <a:t>‹#›</a:t>
            </a:fld>
            <a:endParaRPr lang="en-US"/>
          </a:p>
        </p:txBody>
      </p:sp>
    </p:spTree>
    <p:extLst>
      <p:ext uri="{BB962C8B-B14F-4D97-AF65-F5344CB8AC3E}">
        <p14:creationId xmlns:p14="http://schemas.microsoft.com/office/powerpoint/2010/main" val="2861457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BE834C-7186-A24F-AB71-A0523A8CBDDD}" type="datetime1">
              <a:rPr lang="en-US" smtClean="0"/>
              <a:pPr/>
              <a:t>5/20/14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60177B-05BE-4159-A8C5-AB809B12B09C}" type="slidenum">
              <a:rPr lang="en-US" smtClean="0"/>
              <a:pPr/>
              <a:t>‹#›</a:t>
            </a:fld>
            <a:endParaRPr lang="en-US"/>
          </a:p>
        </p:txBody>
      </p:sp>
    </p:spTree>
    <p:extLst>
      <p:ext uri="{BB962C8B-B14F-4D97-AF65-F5344CB8AC3E}">
        <p14:creationId xmlns:p14="http://schemas.microsoft.com/office/powerpoint/2010/main" val="359617846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slides included in this deck shows the precise</a:t>
            </a:r>
            <a:r>
              <a:rPr lang="en-US" baseline="0" dirty="0" smtClean="0"/>
              <a:t> formatting to use for the Title Slide at slide one of this template.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460177B-05BE-4159-A8C5-AB809B12B09C}"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5"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5" name="Group 14"/>
          <p:cNvGrpSpPr/>
          <p:nvPr userDrawn="1"/>
        </p:nvGrpSpPr>
        <p:grpSpPr>
          <a:xfrm>
            <a:off x="3556792" y="883791"/>
            <a:ext cx="5416550" cy="5791200"/>
            <a:chOff x="-12700" y="990600"/>
            <a:chExt cx="5416550" cy="5791200"/>
          </a:xfrm>
        </p:grpSpPr>
        <p:sp>
          <p:nvSpPr>
            <p:cNvPr id="16" name="Rounded Rectangle 15"/>
            <p:cNvSpPr/>
            <p:nvPr/>
          </p:nvSpPr>
          <p:spPr>
            <a:xfrm>
              <a:off x="-12700" y="5333999"/>
              <a:ext cx="3594099" cy="1447800"/>
            </a:xfrm>
            <a:prstGeom prst="roundRect">
              <a:avLst/>
            </a:prstGeom>
            <a:gradFill>
              <a:gsLst>
                <a:gs pos="0">
                  <a:srgbClr val="3379B7"/>
                </a:gs>
                <a:gs pos="73000">
                  <a:schemeClr val="bg1"/>
                </a:gs>
                <a:gs pos="20000">
                  <a:srgbClr val="5B99D1"/>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rot="10800000">
              <a:off x="3651250" y="990600"/>
              <a:ext cx="1752600" cy="2743200"/>
            </a:xfrm>
            <a:prstGeom prst="roundRect">
              <a:avLst/>
            </a:prstGeom>
            <a:gradFill>
              <a:gsLst>
                <a:gs pos="0">
                  <a:srgbClr val="3379B7"/>
                </a:gs>
                <a:gs pos="73000">
                  <a:schemeClr val="bg1"/>
                </a:gs>
                <a:gs pos="20000">
                  <a:srgbClr val="5B99D1"/>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2" descr="Royalty-free Illustration: Face scan"/>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3651250" y="5334000"/>
              <a:ext cx="1752600" cy="1447800"/>
            </a:xfrm>
            <a:prstGeom prst="roundRect">
              <a:avLst>
                <a:gd name="adj" fmla="val 15905"/>
              </a:avLst>
            </a:prstGeom>
            <a:noFill/>
            <a:extLst>
              <a:ext uri="{909E8E84-426E-40dd-AFC4-6F175D3DCCD1}">
                <a14:hiddenFill xmlns:a14="http://schemas.microsoft.com/office/drawing/2010/main">
                  <a:solidFill>
                    <a:srgbClr val="FFFFFF"/>
                  </a:solidFill>
                </a14:hiddenFill>
              </a:ext>
            </a:extLst>
          </p:spPr>
        </p:pic>
        <p:pic>
          <p:nvPicPr>
            <p:cNvPr id="19" name="Picture 6" descr="High-Res Stock Photography: African American doctor looking at stacks of…"/>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1828799" y="3810000"/>
              <a:ext cx="1752600" cy="1447800"/>
            </a:xfrm>
            <a:prstGeom prst="roundRect">
              <a:avLst/>
            </a:prstGeom>
            <a:noFill/>
            <a:extLst>
              <a:ext uri="{909E8E84-426E-40dd-AFC4-6F175D3DCCD1}">
                <a14:hiddenFill xmlns:a14="http://schemas.microsoft.com/office/drawing/2010/main">
                  <a:solidFill>
                    <a:srgbClr val="FFFFFF"/>
                  </a:solidFill>
                </a14:hiddenFill>
              </a:ext>
            </a:extLst>
          </p:spPr>
        </p:pic>
        <p:pic>
          <p:nvPicPr>
            <p:cNvPr id="20" name="Picture 8" descr="High-Res Stock Photography: Doctor using digital tablet to talk to…"/>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a:off x="3651250" y="3810000"/>
              <a:ext cx="1752600" cy="1447800"/>
            </a:xfrm>
            <a:prstGeom prst="roundRect">
              <a:avLst/>
            </a:prstGeom>
            <a:noFill/>
            <a:extLst>
              <a:ext uri="{909E8E84-426E-40dd-AFC4-6F175D3DCCD1}">
                <a14:hiddenFill xmlns:a14="http://schemas.microsoft.com/office/drawing/2010/main">
                  <a:solidFill>
                    <a:srgbClr val="FFFFFF"/>
                  </a:solidFill>
                </a14:hiddenFill>
              </a:ext>
            </a:extLst>
          </p:spPr>
        </p:pic>
      </p:grpSp>
      <p:pic>
        <p:nvPicPr>
          <p:cNvPr id="9" name="Picture 8"/>
          <p:cNvPicPr/>
          <p:nvPr userDrawn="1"/>
        </p:nvPicPr>
        <p:blipFill>
          <a:blip r:embed="rId5">
            <a:extLst>
              <a:ext uri="{28A0092B-C50C-407E-A947-70E740481C1C}">
                <a14:useLocalDpi xmlns:a14="http://schemas.microsoft.com/office/drawing/2010/main" val="0"/>
              </a:ext>
            </a:extLst>
          </a:blip>
          <a:stretch>
            <a:fillRect/>
          </a:stretch>
        </p:blipFill>
        <p:spPr>
          <a:xfrm>
            <a:off x="457200" y="381000"/>
            <a:ext cx="2133600" cy="609600"/>
          </a:xfrm>
          <a:prstGeom prst="rect">
            <a:avLst/>
          </a:prstGeom>
        </p:spPr>
      </p:pic>
    </p:spTree>
    <p:extLst>
      <p:ext uri="{BB962C8B-B14F-4D97-AF65-F5344CB8AC3E}">
        <p14:creationId xmlns:p14="http://schemas.microsoft.com/office/powerpoint/2010/main" val="2069978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5" name="Group 4"/>
          <p:cNvGrpSpPr/>
          <p:nvPr userDrawn="1"/>
        </p:nvGrpSpPr>
        <p:grpSpPr>
          <a:xfrm>
            <a:off x="1990415" y="1016780"/>
            <a:ext cx="7148502" cy="5773031"/>
            <a:chOff x="3166699" y="2008785"/>
            <a:chExt cx="5961448" cy="4814386"/>
          </a:xfrm>
        </p:grpSpPr>
        <p:pic>
          <p:nvPicPr>
            <p:cNvPr id="6" name="Picture 5" descr="Screen Clipping"/>
            <p:cNvPicPr>
              <a:picLocks noChangeAspect="1"/>
            </p:cNvPicPr>
            <p:nvPr/>
          </p:nvPicPr>
          <p:blipFill rotWithShape="1">
            <a:blip r:embed="rId2" cstate="screen">
              <a:extLst>
                <a:ext uri="{28A0092B-C50C-407E-A947-70E740481C1C}">
                  <a14:useLocalDpi xmlns:a14="http://schemas.microsoft.com/office/drawing/2010/main"/>
                </a:ext>
              </a:extLst>
            </a:blip>
            <a:srcRect l="34578" t="15599" b="2171"/>
            <a:stretch/>
          </p:blipFill>
          <p:spPr>
            <a:xfrm>
              <a:off x="3166699" y="2008785"/>
              <a:ext cx="5961448" cy="4814386"/>
            </a:xfrm>
            <a:prstGeom prst="rect">
              <a:avLst/>
            </a:prstGeom>
          </p:spPr>
        </p:pic>
        <p:sp>
          <p:nvSpPr>
            <p:cNvPr id="7" name="Rectangle 6"/>
            <p:cNvSpPr/>
            <p:nvPr/>
          </p:nvSpPr>
          <p:spPr>
            <a:xfrm>
              <a:off x="8382000" y="6382100"/>
              <a:ext cx="45720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p:cNvSpPr/>
          <p:nvPr userDrawn="1"/>
        </p:nvSpPr>
        <p:spPr>
          <a:xfrm>
            <a:off x="15853" y="919480"/>
            <a:ext cx="9128147" cy="45719"/>
          </a:xfrm>
          <a:prstGeom prst="rect">
            <a:avLst/>
          </a:prstGeom>
          <a:gradFill>
            <a:gsLst>
              <a:gs pos="0">
                <a:srgbClr val="3379B7"/>
              </a:gs>
              <a:gs pos="73000">
                <a:schemeClr val="bg1"/>
              </a:gs>
              <a:gs pos="20000">
                <a:srgbClr val="5B99D1"/>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rot="10800000">
            <a:off x="1702" y="971060"/>
            <a:ext cx="9149916" cy="45719"/>
          </a:xfrm>
          <a:prstGeom prst="rect">
            <a:avLst/>
          </a:prstGeom>
          <a:gradFill>
            <a:gsLst>
              <a:gs pos="0">
                <a:srgbClr val="3379B7"/>
              </a:gs>
              <a:gs pos="73000">
                <a:schemeClr val="bg1">
                  <a:alpha val="3000"/>
                </a:schemeClr>
              </a:gs>
              <a:gs pos="20000">
                <a:srgbClr val="5B99D1"/>
              </a:gs>
              <a:gs pos="100000">
                <a:schemeClr val="bg1">
                  <a:alpha val="0"/>
                </a:schemeClr>
              </a:gs>
            </a:gsLst>
            <a:lin ang="10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p:cNvSpPr>
            <a:spLocks noGrp="1"/>
          </p:cNvSpPr>
          <p:nvPr>
            <p:ph idx="1"/>
          </p:nvPr>
        </p:nvSpPr>
        <p:spPr>
          <a:xfrm>
            <a:off x="533400" y="1524000"/>
            <a:ext cx="8229600" cy="4525963"/>
          </a:xfrm>
        </p:spPr>
        <p:txBody>
          <a:bodyPr/>
          <a:lstStyle>
            <a:lvl1pPr>
              <a:defRPr b="1">
                <a:latin typeface="Arial"/>
                <a:cs typeface="Arial"/>
              </a:defRPr>
            </a:lvl1pPr>
          </a:lstStyle>
          <a:p>
            <a:endParaRPr lang="en-US" dirty="0"/>
          </a:p>
        </p:txBody>
      </p:sp>
      <p:sp>
        <p:nvSpPr>
          <p:cNvPr id="15" name="Title 1"/>
          <p:cNvSpPr>
            <a:spLocks noGrp="1"/>
          </p:cNvSpPr>
          <p:nvPr>
            <p:ph type="title"/>
          </p:nvPr>
        </p:nvSpPr>
        <p:spPr>
          <a:xfrm>
            <a:off x="533400" y="152400"/>
            <a:ext cx="8229600" cy="563562"/>
          </a:xfrm>
        </p:spPr>
        <p:txBody>
          <a:bodyPr/>
          <a:lstStyle>
            <a:lvl1pPr>
              <a:defRPr b="1"/>
            </a:lvl1pPr>
          </a:lstStyle>
          <a:p>
            <a:r>
              <a:rPr lang="en-US" dirty="0" smtClean="0"/>
              <a:t>Title</a:t>
            </a:r>
            <a:endParaRPr lang="en-US" dirty="0"/>
          </a:p>
        </p:txBody>
      </p:sp>
      <p:pic>
        <p:nvPicPr>
          <p:cNvPr id="10" name="Picture 9"/>
          <p:cNvPicPr/>
          <p:nvPr userDrawn="1"/>
        </p:nvPicPr>
        <p:blipFill>
          <a:blip r:embed="rId3">
            <a:extLst>
              <a:ext uri="{28A0092B-C50C-407E-A947-70E740481C1C}">
                <a14:useLocalDpi xmlns:a14="http://schemas.microsoft.com/office/drawing/2010/main" val="0"/>
              </a:ext>
            </a:extLst>
          </a:blip>
          <a:stretch>
            <a:fillRect/>
          </a:stretch>
        </p:blipFill>
        <p:spPr>
          <a:xfrm>
            <a:off x="152400" y="6248400"/>
            <a:ext cx="1600200" cy="457200"/>
          </a:xfrm>
          <a:prstGeom prst="rect">
            <a:avLst/>
          </a:prstGeom>
        </p:spPr>
      </p:pic>
    </p:spTree>
    <p:extLst>
      <p:ext uri="{BB962C8B-B14F-4D97-AF65-F5344CB8AC3E}">
        <p14:creationId xmlns:p14="http://schemas.microsoft.com/office/powerpoint/2010/main" val="926867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2E9D82-5F4A-9844-A91B-21BC3CFC92E0}" type="datetime1">
              <a:rPr lang="en-US" smtClean="0"/>
              <a:pPr/>
              <a:t>5/20/14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a:t>
            </a:fld>
            <a:endParaRPr lang="en-US"/>
          </a:p>
        </p:txBody>
      </p:sp>
    </p:spTree>
    <p:extLst>
      <p:ext uri="{BB962C8B-B14F-4D97-AF65-F5344CB8AC3E}">
        <p14:creationId xmlns:p14="http://schemas.microsoft.com/office/powerpoint/2010/main" val="716211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9C48B4-9010-344D-AD69-E2078D7B270C}" type="datetime1">
              <a:rPr lang="en-US" smtClean="0"/>
              <a:pPr/>
              <a:t>5/20/14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a:t>
            </a:fld>
            <a:endParaRPr lang="en-US"/>
          </a:p>
        </p:txBody>
      </p:sp>
    </p:spTree>
    <p:extLst>
      <p:ext uri="{BB962C8B-B14F-4D97-AF65-F5344CB8AC3E}">
        <p14:creationId xmlns:p14="http://schemas.microsoft.com/office/powerpoint/2010/main" val="1189639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440BB1F-59ED-8E49-9093-A866AF81723D}" type="datetime1">
              <a:rPr lang="en-US" smtClean="0"/>
              <a:pPr/>
              <a:t>5/20/14</a:t>
            </a:fld>
            <a:endParaRPr lang="en-US"/>
          </a:p>
        </p:txBody>
      </p:sp>
      <p:sp>
        <p:nvSpPr>
          <p:cNvPr id="5" name="Footer Placeholder 4"/>
          <p:cNvSpPr>
            <a:spLocks noGrp="1"/>
          </p:cNvSpPr>
          <p:nvPr>
            <p:ph type="ftr" sz="quarter" idx="11"/>
          </p:nvPr>
        </p:nvSpPr>
        <p:spPr/>
        <p:txBody>
          <a:bodyPr/>
          <a:lstStyle/>
          <a:p>
            <a:r>
              <a:rPr lang="en-US" smtClean="0"/>
              <a:t>Page</a:t>
            </a:r>
            <a:endParaRPr lang="en-US"/>
          </a:p>
        </p:txBody>
      </p:sp>
      <p:sp>
        <p:nvSpPr>
          <p:cNvPr id="6" name="Slide Number Placeholder 5"/>
          <p:cNvSpPr>
            <a:spLocks noGrp="1"/>
          </p:cNvSpPr>
          <p:nvPr>
            <p:ph type="sldNum" sz="quarter" idx="12"/>
          </p:nvPr>
        </p:nvSpPr>
        <p:spPr/>
        <p:txBody>
          <a:bodyPr/>
          <a:lstStyle/>
          <a:p>
            <a:fld id="{77EC69DC-24C7-4942-8721-D0E428827D51}" type="slidenum">
              <a:rPr lang="en-US" smtClean="0"/>
              <a:pPr/>
              <a:t>‹#›</a:t>
            </a:fld>
            <a:endParaRPr lang="en-US"/>
          </a:p>
        </p:txBody>
      </p:sp>
    </p:spTree>
    <p:extLst>
      <p:ext uri="{BB962C8B-B14F-4D97-AF65-F5344CB8AC3E}">
        <p14:creationId xmlns:p14="http://schemas.microsoft.com/office/powerpoint/2010/main" val="2616129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DE534-DA91-F042-85A5-5F73CE5A199E}" type="datetime1">
              <a:rPr lang="en-US" smtClean="0"/>
              <a:pPr/>
              <a:t>5/20/14</a:t>
            </a:fld>
            <a:endParaRPr lang="en-US"/>
          </a:p>
        </p:txBody>
      </p:sp>
      <p:sp>
        <p:nvSpPr>
          <p:cNvPr id="5" name="Footer Placeholder 4"/>
          <p:cNvSpPr>
            <a:spLocks noGrp="1"/>
          </p:cNvSpPr>
          <p:nvPr>
            <p:ph type="ftr" sz="quarter" idx="11"/>
          </p:nvPr>
        </p:nvSpPr>
        <p:spPr/>
        <p:txBody>
          <a:bodyPr/>
          <a:lstStyle/>
          <a:p>
            <a:r>
              <a:rPr lang="en-US" smtClean="0"/>
              <a:t>Page</a:t>
            </a:r>
            <a:endParaRPr lang="en-US"/>
          </a:p>
        </p:txBody>
      </p:sp>
      <p:sp>
        <p:nvSpPr>
          <p:cNvPr id="6" name="Slide Number Placeholder 5"/>
          <p:cNvSpPr>
            <a:spLocks noGrp="1"/>
          </p:cNvSpPr>
          <p:nvPr>
            <p:ph type="sldNum" sz="quarter" idx="12"/>
          </p:nvPr>
        </p:nvSpPr>
        <p:spPr/>
        <p:txBody>
          <a:bodyPr/>
          <a:lstStyle/>
          <a:p>
            <a:fld id="{77EC69DC-24C7-4942-8721-D0E428827D51}" type="slidenum">
              <a:rPr lang="en-US" smtClean="0"/>
              <a:pPr/>
              <a:t>‹#›</a:t>
            </a:fld>
            <a:endParaRPr lang="en-US"/>
          </a:p>
        </p:txBody>
      </p:sp>
    </p:spTree>
    <p:extLst>
      <p:ext uri="{BB962C8B-B14F-4D97-AF65-F5344CB8AC3E}">
        <p14:creationId xmlns:p14="http://schemas.microsoft.com/office/powerpoint/2010/main" val="224738965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C4019-B8C8-8E46-88F8-41AD903DB4F2}" type="datetime1">
              <a:rPr lang="en-US" smtClean="0"/>
              <a:pPr/>
              <a:t>5/20/14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Page</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EC69DC-24C7-4942-8721-D0E428827D51}" type="slidenum">
              <a:rPr lang="en-US" smtClean="0"/>
              <a:pPr/>
              <a:t>‹#›</a:t>
            </a:fld>
            <a:endParaRPr lang="en-US"/>
          </a:p>
        </p:txBody>
      </p:sp>
    </p:spTree>
    <p:extLst>
      <p:ext uri="{BB962C8B-B14F-4D97-AF65-F5344CB8AC3E}">
        <p14:creationId xmlns:p14="http://schemas.microsoft.com/office/powerpoint/2010/main" val="3294211746"/>
      </p:ext>
    </p:extLst>
  </p:cSld>
  <p:clrMap bg1="lt1" tx1="dk1" bg2="lt2" tx2="dk2" accent1="accent1" accent2="accent2" accent3="accent3" accent4="accent4" accent5="accent5" accent6="accent6" hlink="hlink" folHlink="folHlink"/>
  <p:sldLayoutIdLst>
    <p:sldLayoutId id="2147483653" r:id="rId1"/>
    <p:sldLayoutId id="2147483655" r:id="rId2"/>
    <p:sldLayoutId id="2147483656" r:id="rId3"/>
    <p:sldLayoutId id="2147483657" r:id="rId4"/>
    <p:sldLayoutId id="2147483658" r:id="rId5"/>
    <p:sldLayoutId id="2147483659" r:id="rId6"/>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Arial"/>
          <a:ea typeface="+mn-ea"/>
          <a:cs typeface="Arial"/>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a:ea typeface="+mn-ea"/>
          <a:cs typeface="Arial"/>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a:ea typeface="+mn-ea"/>
          <a:cs typeface="Arial"/>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a:ea typeface="+mn-ea"/>
          <a:cs typeface="Arial"/>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a:ea typeface="+mn-ea"/>
          <a:cs typeface="Arial"/>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hyperlink" Target="http://www.ehealth.va.gov/docs/VistA_Monograph.pdf" TargetMode="External"/><Relationship Id="rId4" Type="http://schemas.openxmlformats.org/officeDocument/2006/relationships/oleObject" Target="../embeddings/Microsoft_Excel_97_-_2004_Worksheet1.xls"/><Relationship Id="rId5" Type="http://schemas.openxmlformats.org/officeDocument/2006/relationships/image" Target="../media/image7.emf"/><Relationship Id="rId1" Type="http://schemas.openxmlformats.org/officeDocument/2006/relationships/vmlDrawing" Target="../drawings/vmlDrawing1.vml"/><Relationship Id="rId2"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 Id="rId3" Type="http://schemas.openxmlformats.org/officeDocument/2006/relationships/hyperlink" Target="http://www.osehra.or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905000"/>
            <a:ext cx="6020849" cy="707886"/>
          </a:xfrm>
          <a:prstGeom prst="rect">
            <a:avLst/>
          </a:prstGeom>
          <a:noFill/>
        </p:spPr>
        <p:txBody>
          <a:bodyPr wrap="none" rtlCol="0">
            <a:spAutoFit/>
          </a:bodyPr>
          <a:lstStyle/>
          <a:p>
            <a:r>
              <a:rPr lang="en-US" sz="4000" dirty="0"/>
              <a:t>VA Scheduling </a:t>
            </a:r>
            <a:r>
              <a:rPr lang="en-US" sz="4000" dirty="0" smtClean="0"/>
              <a:t>Contest</a:t>
            </a:r>
            <a:endParaRPr lang="en-US" sz="3800" b="1" dirty="0">
              <a:latin typeface="+mj-lt"/>
              <a:ea typeface="Verdana" pitchFamily="34" charset="0"/>
              <a:cs typeface="Arial"/>
            </a:endParaRPr>
          </a:p>
        </p:txBody>
      </p:sp>
      <p:sp>
        <p:nvSpPr>
          <p:cNvPr id="3" name="TextBox 2"/>
          <p:cNvSpPr txBox="1"/>
          <p:nvPr/>
        </p:nvSpPr>
        <p:spPr>
          <a:xfrm>
            <a:off x="990600" y="5867400"/>
            <a:ext cx="2128057" cy="400110"/>
          </a:xfrm>
          <a:prstGeom prst="rect">
            <a:avLst/>
          </a:prstGeom>
          <a:noFill/>
        </p:spPr>
        <p:txBody>
          <a:bodyPr wrap="none" rtlCol="0">
            <a:spAutoFit/>
          </a:bodyPr>
          <a:lstStyle/>
          <a:p>
            <a:r>
              <a:rPr lang="en-US" sz="2000" b="1" dirty="0" smtClean="0">
                <a:latin typeface="Verdana" pitchFamily="34" charset="0"/>
                <a:ea typeface="Verdana" pitchFamily="34" charset="0"/>
                <a:cs typeface="Verdana" pitchFamily="34" charset="0"/>
              </a:rPr>
              <a:t>May 21, 2014</a:t>
            </a:r>
            <a:endParaRPr lang="en-US" sz="2000" b="1" dirty="0" smtClean="0">
              <a:latin typeface="Verdana" pitchFamily="34" charset="0"/>
              <a:ea typeface="Verdana" pitchFamily="34" charset="0"/>
              <a:cs typeface="Verdana" pitchFamily="34" charset="0"/>
            </a:endParaRPr>
          </a:p>
        </p:txBody>
      </p:sp>
      <p:sp>
        <p:nvSpPr>
          <p:cNvPr id="4" name="TextBox 3"/>
          <p:cNvSpPr txBox="1"/>
          <p:nvPr/>
        </p:nvSpPr>
        <p:spPr>
          <a:xfrm>
            <a:off x="1066800" y="3886200"/>
            <a:ext cx="2306002" cy="646331"/>
          </a:xfrm>
          <a:prstGeom prst="rect">
            <a:avLst/>
          </a:prstGeom>
          <a:noFill/>
        </p:spPr>
        <p:txBody>
          <a:bodyPr wrap="none" rtlCol="0">
            <a:spAutoFit/>
          </a:bodyPr>
          <a:lstStyle/>
          <a:p>
            <a:r>
              <a:rPr lang="en-US" dirty="0"/>
              <a:t>Intro to Vista and </a:t>
            </a:r>
            <a:endParaRPr lang="en-US" dirty="0" smtClean="0"/>
          </a:p>
          <a:p>
            <a:r>
              <a:rPr lang="en-US" dirty="0" smtClean="0"/>
              <a:t>OSEHRA’s role</a:t>
            </a:r>
            <a:endParaRPr lang="en-US" dirty="0"/>
          </a:p>
        </p:txBody>
      </p:sp>
    </p:spTree>
    <p:extLst>
      <p:ext uri="{BB962C8B-B14F-4D97-AF65-F5344CB8AC3E}">
        <p14:creationId xmlns:p14="http://schemas.microsoft.com/office/powerpoint/2010/main" val="228495543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Configure a virtual </a:t>
            </a:r>
            <a:r>
              <a:rPr lang="en-US" dirty="0"/>
              <a:t>testing </a:t>
            </a:r>
            <a:r>
              <a:rPr lang="en-US" dirty="0" smtClean="0"/>
              <a:t>environment:</a:t>
            </a:r>
            <a:endParaRPr lang="en-US" dirty="0"/>
          </a:p>
          <a:p>
            <a:pPr lvl="1"/>
            <a:r>
              <a:rPr lang="en-US" dirty="0"/>
              <a:t>Provides a representative multi-site VistA configuration.</a:t>
            </a:r>
          </a:p>
          <a:p>
            <a:pPr lvl="1"/>
            <a:r>
              <a:rPr lang="en-US" dirty="0"/>
              <a:t>Provides a largely identical environment for evaluating all contestant submissions.</a:t>
            </a:r>
          </a:p>
          <a:p>
            <a:pPr lvl="1"/>
            <a:r>
              <a:rPr lang="en-US" dirty="0"/>
              <a:t>Contestants will </a:t>
            </a:r>
            <a:r>
              <a:rPr lang="en-US" dirty="0" smtClean="0"/>
              <a:t>have </a:t>
            </a:r>
            <a:r>
              <a:rPr lang="en-US" dirty="0"/>
              <a:t>sufficient control of the virtual machines (VMs) in which they will prepare their submissions.</a:t>
            </a:r>
            <a:endParaRPr lang="en-US" dirty="0"/>
          </a:p>
        </p:txBody>
      </p:sp>
      <p:sp>
        <p:nvSpPr>
          <p:cNvPr id="3" name="Title 2"/>
          <p:cNvSpPr>
            <a:spLocks noGrp="1"/>
          </p:cNvSpPr>
          <p:nvPr>
            <p:ph type="title"/>
          </p:nvPr>
        </p:nvSpPr>
        <p:spPr/>
        <p:txBody>
          <a:bodyPr>
            <a:normAutofit fontScale="90000"/>
          </a:bodyPr>
          <a:lstStyle/>
          <a:p>
            <a:r>
              <a:rPr lang="en-US" dirty="0" smtClean="0"/>
              <a:t>Responsibilities</a:t>
            </a:r>
            <a:endParaRPr lang="en-US" dirty="0"/>
          </a:p>
        </p:txBody>
      </p:sp>
    </p:spTree>
    <p:extLst>
      <p:ext uri="{BB962C8B-B14F-4D97-AF65-F5344CB8AC3E}">
        <p14:creationId xmlns:p14="http://schemas.microsoft.com/office/powerpoint/2010/main" val="39492534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7500" lnSpcReduction="20000"/>
          </a:bodyPr>
          <a:lstStyle/>
          <a:p>
            <a:pPr marL="0" indent="0">
              <a:buNone/>
            </a:pPr>
            <a:r>
              <a:rPr lang="en-US" b="0" dirty="0" smtClean="0"/>
              <a:t>Eight Use Cases:</a:t>
            </a:r>
          </a:p>
          <a:p>
            <a:pPr marL="514350" indent="-514350">
              <a:buFont typeface="+mj-lt"/>
              <a:buAutoNum type="arabicPeriod"/>
            </a:pPr>
            <a:endParaRPr lang="en-US" b="0" dirty="0" smtClean="0"/>
          </a:p>
          <a:p>
            <a:pPr marL="914400" lvl="1" indent="-514350">
              <a:buFont typeface="+mj-lt"/>
              <a:buAutoNum type="arabicPeriod"/>
            </a:pPr>
            <a:r>
              <a:rPr lang="en-US" b="0" dirty="0" smtClean="0"/>
              <a:t>ESTABLISH</a:t>
            </a:r>
            <a:r>
              <a:rPr lang="en-US" b="0" dirty="0"/>
              <a:t>, ORGANIZE, AND MANAGE THE SCHEDULING </a:t>
            </a:r>
            <a:r>
              <a:rPr lang="en-US" b="0" dirty="0" smtClean="0"/>
              <a:t>COMPONENT</a:t>
            </a:r>
          </a:p>
          <a:p>
            <a:pPr marL="914400" lvl="1" indent="-514350">
              <a:buFont typeface="+mj-lt"/>
              <a:buAutoNum type="arabicPeriod"/>
            </a:pPr>
            <a:r>
              <a:rPr lang="en-US" b="0" dirty="0" smtClean="0"/>
              <a:t>ESTABLISH </a:t>
            </a:r>
            <a:r>
              <a:rPr lang="en-US" b="0" dirty="0"/>
              <a:t>AND MANAGE SECTION </a:t>
            </a:r>
            <a:r>
              <a:rPr lang="en-US" b="0" dirty="0" smtClean="0"/>
              <a:t>SCHEDULES</a:t>
            </a:r>
            <a:endParaRPr lang="en-US" b="0" dirty="0"/>
          </a:p>
          <a:p>
            <a:pPr marL="914400" lvl="1" indent="-514350">
              <a:buFont typeface="+mj-lt"/>
              <a:buAutoNum type="arabicPeriod"/>
            </a:pPr>
            <a:r>
              <a:rPr lang="en-US" b="0" dirty="0" smtClean="0"/>
              <a:t>CREATE </a:t>
            </a:r>
            <a:r>
              <a:rPr lang="en-US" b="0" dirty="0"/>
              <a:t>A PATIENT </a:t>
            </a:r>
            <a:r>
              <a:rPr lang="en-US" b="0" dirty="0" smtClean="0"/>
              <a:t>APPOINTMENT</a:t>
            </a:r>
            <a:endParaRPr lang="en-US" b="0" dirty="0"/>
          </a:p>
          <a:p>
            <a:pPr marL="914400" lvl="1" indent="-514350">
              <a:buFont typeface="+mj-lt"/>
              <a:buAutoNum type="arabicPeriod"/>
            </a:pPr>
            <a:r>
              <a:rPr lang="en-US" b="0" dirty="0" smtClean="0"/>
              <a:t>MANAGE </a:t>
            </a:r>
            <a:r>
              <a:rPr lang="en-US" b="0" dirty="0"/>
              <a:t>A PATIENT </a:t>
            </a:r>
            <a:r>
              <a:rPr lang="en-US" b="0" dirty="0" smtClean="0"/>
              <a:t>APPOINTMENT</a:t>
            </a:r>
          </a:p>
          <a:p>
            <a:pPr marL="914400" lvl="1" indent="-514350">
              <a:buFont typeface="+mj-lt"/>
              <a:buAutoNum type="arabicPeriod"/>
            </a:pPr>
            <a:r>
              <a:rPr lang="en-US" b="0" dirty="0" smtClean="0"/>
              <a:t>MANAGE </a:t>
            </a:r>
            <a:r>
              <a:rPr lang="en-US" b="0" dirty="0"/>
              <a:t>A WALK-IN </a:t>
            </a:r>
            <a:r>
              <a:rPr lang="en-US" b="0" dirty="0" smtClean="0"/>
              <a:t>PATIENT</a:t>
            </a:r>
            <a:endParaRPr lang="en-US" b="0" dirty="0"/>
          </a:p>
          <a:p>
            <a:pPr marL="914400" lvl="1" indent="-514350">
              <a:buFont typeface="+mj-lt"/>
              <a:buAutoNum type="arabicPeriod"/>
            </a:pPr>
            <a:r>
              <a:rPr lang="en-US" b="0" dirty="0" smtClean="0"/>
              <a:t>CANCEL </a:t>
            </a:r>
            <a:r>
              <a:rPr lang="en-US" b="0" dirty="0"/>
              <a:t>INDIVIDUAL </a:t>
            </a:r>
            <a:r>
              <a:rPr lang="en-US" b="0" dirty="0" smtClean="0"/>
              <a:t>APPOINTMENT</a:t>
            </a:r>
            <a:endParaRPr lang="en-US" b="0" dirty="0"/>
          </a:p>
          <a:p>
            <a:pPr marL="914400" lvl="1" indent="-514350">
              <a:buFont typeface="+mj-lt"/>
              <a:buAutoNum type="arabicPeriod"/>
            </a:pPr>
            <a:r>
              <a:rPr lang="en-US" b="0" dirty="0" smtClean="0"/>
              <a:t>RESCHEDULE </a:t>
            </a:r>
            <a:r>
              <a:rPr lang="en-US" b="0" dirty="0"/>
              <a:t>INDIVIDUAL </a:t>
            </a:r>
            <a:r>
              <a:rPr lang="en-US" b="0" dirty="0" smtClean="0"/>
              <a:t>APPOINTMENT</a:t>
            </a:r>
            <a:endParaRPr lang="en-US" b="0" dirty="0"/>
          </a:p>
          <a:p>
            <a:pPr marL="914400" lvl="1" indent="-514350">
              <a:buFont typeface="+mj-lt"/>
              <a:buAutoNum type="arabicPeriod"/>
            </a:pPr>
            <a:r>
              <a:rPr lang="pt-BR" b="0" dirty="0" smtClean="0"/>
              <a:t>ADD </a:t>
            </a:r>
            <a:r>
              <a:rPr lang="pt-BR" b="0" dirty="0"/>
              <a:t>APPOINTMENT REQUEST TO WAITING LIST AND SCHEDULE PATIENT FROM WAITING </a:t>
            </a:r>
            <a:r>
              <a:rPr lang="pt-BR" b="0" dirty="0" smtClean="0"/>
              <a:t>LIST</a:t>
            </a:r>
            <a:endParaRPr lang="en-US" b="0" dirty="0"/>
          </a:p>
        </p:txBody>
      </p:sp>
      <p:sp>
        <p:nvSpPr>
          <p:cNvPr id="3" name="Title 2"/>
          <p:cNvSpPr>
            <a:spLocks noGrp="1"/>
          </p:cNvSpPr>
          <p:nvPr>
            <p:ph type="title"/>
          </p:nvPr>
        </p:nvSpPr>
        <p:spPr/>
        <p:txBody>
          <a:bodyPr>
            <a:normAutofit fontScale="90000"/>
          </a:bodyPr>
          <a:lstStyle/>
          <a:p>
            <a:r>
              <a:rPr lang="en-US" dirty="0" smtClean="0"/>
              <a:t>Stage 1 Evaluation</a:t>
            </a:r>
            <a:endParaRPr lang="en-US" dirty="0"/>
          </a:p>
        </p:txBody>
      </p:sp>
    </p:spTree>
    <p:extLst>
      <p:ext uri="{BB962C8B-B14F-4D97-AF65-F5344CB8AC3E}">
        <p14:creationId xmlns:p14="http://schemas.microsoft.com/office/powerpoint/2010/main" val="40874346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47500" lnSpcReduction="20000"/>
          </a:bodyPr>
          <a:lstStyle/>
          <a:p>
            <a:pPr marL="0" indent="0">
              <a:buNone/>
            </a:pPr>
            <a:r>
              <a:rPr lang="en-US" dirty="0" smtClean="0"/>
              <a:t>Open Source Compatibility</a:t>
            </a:r>
          </a:p>
          <a:p>
            <a:pPr marL="0" indent="0">
              <a:buNone/>
            </a:pPr>
            <a:endParaRPr lang="en-US" dirty="0" smtClean="0"/>
          </a:p>
          <a:p>
            <a:pPr marL="514350" indent="-514350">
              <a:buFont typeface="+mj-lt"/>
              <a:buAutoNum type="arabicPeriod"/>
            </a:pPr>
            <a:r>
              <a:rPr lang="en-US" dirty="0" smtClean="0"/>
              <a:t>License is </a:t>
            </a:r>
            <a:r>
              <a:rPr lang="en-US" dirty="0"/>
              <a:t>Open Source (5 points</a:t>
            </a:r>
            <a:r>
              <a:rPr lang="en-US" dirty="0" smtClean="0"/>
              <a:t>) </a:t>
            </a:r>
          </a:p>
          <a:p>
            <a:pPr marL="914400" lvl="1" indent="-514350">
              <a:buFont typeface="+mj-lt"/>
              <a:buAutoNum type="arabicPeriod"/>
            </a:pPr>
            <a:r>
              <a:rPr lang="en-US" dirty="0" smtClean="0"/>
              <a:t>Compatible </a:t>
            </a:r>
            <a:r>
              <a:rPr lang="en-US" dirty="0"/>
              <a:t>with the Apache 2.0 License (2 points)</a:t>
            </a:r>
            <a:r>
              <a:rPr lang="en-US" dirty="0" smtClean="0"/>
              <a:t>.	</a:t>
            </a:r>
          </a:p>
          <a:p>
            <a:pPr marL="914400" lvl="1" indent="-514350">
              <a:buFont typeface="+mj-lt"/>
              <a:buAutoNum type="arabicPeriod"/>
            </a:pPr>
            <a:r>
              <a:rPr lang="en-US" dirty="0" smtClean="0"/>
              <a:t>Use Apache </a:t>
            </a:r>
            <a:r>
              <a:rPr lang="en-US" dirty="0"/>
              <a:t>2.0 License (3 points)</a:t>
            </a:r>
            <a:r>
              <a:rPr lang="en-US" dirty="0" smtClean="0"/>
              <a:t>.</a:t>
            </a:r>
          </a:p>
          <a:p>
            <a:pPr marL="514350" indent="-514350">
              <a:buFont typeface="+mj-lt"/>
              <a:buAutoNum type="arabicPeriod"/>
            </a:pPr>
            <a:r>
              <a:rPr lang="en-US" dirty="0" err="1" smtClean="0"/>
              <a:t>Scheduling</a:t>
            </a:r>
            <a:r>
              <a:rPr lang="en-US" dirty="0" err="1"/>
              <a:t>+VistA</a:t>
            </a:r>
            <a:r>
              <a:rPr lang="en-US" dirty="0"/>
              <a:t> Integration code is openly available in the VM (5 points).</a:t>
            </a:r>
          </a:p>
          <a:p>
            <a:pPr marL="514350" indent="-514350">
              <a:buFont typeface="+mj-lt"/>
              <a:buAutoNum type="arabicPeriod"/>
            </a:pPr>
            <a:r>
              <a:rPr lang="en-US" dirty="0" smtClean="0"/>
              <a:t>Overall </a:t>
            </a:r>
            <a:r>
              <a:rPr lang="en-US" dirty="0"/>
              <a:t>descriptive documentation for the integration code (4 points).</a:t>
            </a:r>
          </a:p>
          <a:p>
            <a:pPr marL="514350" indent="-514350">
              <a:buFont typeface="+mj-lt"/>
              <a:buAutoNum type="arabicPeriod"/>
            </a:pPr>
            <a:r>
              <a:rPr lang="en-US" dirty="0" smtClean="0"/>
              <a:t>Adequate </a:t>
            </a:r>
            <a:r>
              <a:rPr lang="en-US" dirty="0"/>
              <a:t>documentation for code (APIs) and instructions for installation (4 points).</a:t>
            </a:r>
          </a:p>
          <a:p>
            <a:pPr marL="514350" indent="-514350">
              <a:buFont typeface="+mj-lt"/>
              <a:buAutoNum type="arabicPeriod"/>
            </a:pPr>
            <a:r>
              <a:rPr lang="en-US" dirty="0" smtClean="0"/>
              <a:t>Integration </a:t>
            </a:r>
            <a:r>
              <a:rPr lang="en-US" dirty="0"/>
              <a:t>code and modification to VistA pass the XINDEX SAC Checker (3 points)</a:t>
            </a:r>
          </a:p>
          <a:p>
            <a:pPr marL="514350" indent="-514350">
              <a:buFont typeface="+mj-lt"/>
              <a:buAutoNum type="arabicPeriod"/>
            </a:pPr>
            <a:r>
              <a:rPr lang="en-US" dirty="0" smtClean="0"/>
              <a:t>If </a:t>
            </a:r>
            <a:r>
              <a:rPr lang="en-US" dirty="0"/>
              <a:t>any M Routines have been modified, then the Routine Headers have </a:t>
            </a:r>
            <a:r>
              <a:rPr lang="en-US" dirty="0" smtClean="0"/>
              <a:t>been appropriately </a:t>
            </a:r>
            <a:r>
              <a:rPr lang="en-US" dirty="0"/>
              <a:t>written/updated using this format (1 point):</a:t>
            </a:r>
          </a:p>
          <a:p>
            <a:pPr marL="514350" indent="-514350">
              <a:buFont typeface="+mj-lt"/>
              <a:buAutoNum type="arabicPeriod"/>
            </a:pPr>
            <a:r>
              <a:rPr lang="en-US" dirty="0" smtClean="0"/>
              <a:t>Report </a:t>
            </a:r>
            <a:r>
              <a:rPr lang="en-US" dirty="0"/>
              <a:t>on whether VistA modifications have appropriate </a:t>
            </a:r>
            <a:r>
              <a:rPr lang="en-US" dirty="0" err="1"/>
              <a:t>MUnit</a:t>
            </a:r>
            <a:r>
              <a:rPr lang="en-US" dirty="0"/>
              <a:t> tests (2 points).</a:t>
            </a:r>
          </a:p>
          <a:p>
            <a:pPr marL="514350" indent="-514350">
              <a:buFont typeface="+mj-lt"/>
              <a:buAutoNum type="arabicPeriod"/>
            </a:pPr>
            <a:r>
              <a:rPr lang="en-US" dirty="0" smtClean="0"/>
              <a:t>Do </a:t>
            </a:r>
            <a:r>
              <a:rPr lang="en-US" dirty="0"/>
              <a:t>the tests in Item 7 above pass (2 points)?</a:t>
            </a:r>
          </a:p>
          <a:p>
            <a:pPr marL="514350" indent="-514350">
              <a:buFont typeface="+mj-lt"/>
              <a:buAutoNum type="arabicPeriod"/>
            </a:pPr>
            <a:r>
              <a:rPr lang="en-US" dirty="0" smtClean="0"/>
              <a:t>Do </a:t>
            </a:r>
            <a:r>
              <a:rPr lang="en-US" dirty="0"/>
              <a:t>VistA modifications include installation method into current VistA-FOIA (2 points</a:t>
            </a:r>
            <a:r>
              <a:rPr lang="en-US" dirty="0" smtClean="0"/>
              <a:t>)</a:t>
            </a:r>
          </a:p>
          <a:p>
            <a:pPr marL="514350" indent="-514350">
              <a:buFont typeface="+mj-lt"/>
              <a:buAutoNum type="arabicPeriod"/>
            </a:pPr>
            <a:r>
              <a:rPr lang="en-US" dirty="0" smtClean="0"/>
              <a:t>Does </a:t>
            </a:r>
            <a:r>
              <a:rPr lang="en-US" dirty="0"/>
              <a:t>the installation method provided in Item 9 above install cleanly (2 </a:t>
            </a:r>
            <a:r>
              <a:rPr lang="en-US" dirty="0" smtClean="0"/>
              <a:t>points)</a:t>
            </a:r>
            <a:endParaRPr lang="en-US" dirty="0"/>
          </a:p>
        </p:txBody>
      </p:sp>
      <p:sp>
        <p:nvSpPr>
          <p:cNvPr id="3" name="Title 2"/>
          <p:cNvSpPr>
            <a:spLocks noGrp="1"/>
          </p:cNvSpPr>
          <p:nvPr>
            <p:ph type="title"/>
          </p:nvPr>
        </p:nvSpPr>
        <p:spPr/>
        <p:txBody>
          <a:bodyPr>
            <a:normAutofit fontScale="90000"/>
          </a:bodyPr>
          <a:lstStyle/>
          <a:p>
            <a:r>
              <a:rPr lang="en-US" dirty="0" smtClean="0"/>
              <a:t>Step 2B Evaluation</a:t>
            </a:r>
            <a:endParaRPr lang="en-US" dirty="0"/>
          </a:p>
        </p:txBody>
      </p:sp>
    </p:spTree>
    <p:extLst>
      <p:ext uri="{BB962C8B-B14F-4D97-AF65-F5344CB8AC3E}">
        <p14:creationId xmlns:p14="http://schemas.microsoft.com/office/powerpoint/2010/main" val="24031551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OSEHRA provided an objective evaluation, but did not participate in the 2A evaluation (demonstration) or make any determination as to a winner.</a:t>
            </a:r>
            <a:endParaRPr lang="en-US" dirty="0"/>
          </a:p>
        </p:txBody>
      </p:sp>
      <p:sp>
        <p:nvSpPr>
          <p:cNvPr id="3" name="Title 2"/>
          <p:cNvSpPr>
            <a:spLocks noGrp="1"/>
          </p:cNvSpPr>
          <p:nvPr>
            <p:ph type="title"/>
          </p:nvPr>
        </p:nvSpPr>
        <p:spPr/>
        <p:txBody>
          <a:bodyPr>
            <a:normAutofit fontScale="90000"/>
          </a:bodyPr>
          <a:lstStyle/>
          <a:p>
            <a:r>
              <a:rPr lang="en-US" dirty="0" smtClean="0"/>
              <a:t>Important Note</a:t>
            </a:r>
            <a:endParaRPr lang="en-US" dirty="0"/>
          </a:p>
        </p:txBody>
      </p:sp>
    </p:spTree>
    <p:extLst>
      <p:ext uri="{BB962C8B-B14F-4D97-AF65-F5344CB8AC3E}">
        <p14:creationId xmlns:p14="http://schemas.microsoft.com/office/powerpoint/2010/main" val="410259748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67529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smtClean="0"/>
              <a:t>VistA</a:t>
            </a:r>
            <a:endParaRPr lang="en-US" dirty="0"/>
          </a:p>
        </p:txBody>
      </p:sp>
      <p:pic>
        <p:nvPicPr>
          <p:cNvPr id="7" name="Content Placeholder 6"/>
          <p:cNvPicPr>
            <a:picLocks noGrp="1" noChangeAspect="1"/>
          </p:cNvPicPr>
          <p:nvPr>
            <p:ph idx="1"/>
          </p:nvPr>
        </p:nvPicPr>
        <p:blipFill>
          <a:blip r:embed="rId2"/>
          <a:srcRect t="-32343" b="-32343"/>
          <a:stretch>
            <a:fillRect/>
          </a:stretch>
        </p:blipFill>
        <p:spPr/>
      </p:pic>
      <p:sp>
        <p:nvSpPr>
          <p:cNvPr id="11" name="Text Placeholder 10"/>
          <p:cNvSpPr>
            <a:spLocks noGrp="1"/>
          </p:cNvSpPr>
          <p:nvPr>
            <p:ph type="body" sz="half" idx="2"/>
          </p:nvPr>
        </p:nvSpPr>
        <p:spPr/>
        <p:txBody>
          <a:bodyPr/>
          <a:lstStyle/>
          <a:p>
            <a:r>
              <a:rPr lang="en-US" b="1" dirty="0" smtClean="0"/>
              <a:t>V</a:t>
            </a:r>
            <a:r>
              <a:rPr lang="en-US" dirty="0" smtClean="0"/>
              <a:t>eterans </a:t>
            </a:r>
            <a:r>
              <a:rPr lang="en-US" dirty="0"/>
              <a:t>Health </a:t>
            </a:r>
            <a:r>
              <a:rPr lang="en-US" b="1" dirty="0"/>
              <a:t>I</a:t>
            </a:r>
            <a:r>
              <a:rPr lang="en-US" dirty="0"/>
              <a:t>nformation </a:t>
            </a:r>
            <a:endParaRPr lang="en-US" b="1" dirty="0" smtClean="0"/>
          </a:p>
          <a:p>
            <a:r>
              <a:rPr lang="en-US" b="1" dirty="0" smtClean="0"/>
              <a:t>S</a:t>
            </a:r>
            <a:r>
              <a:rPr lang="en-US" dirty="0" smtClean="0"/>
              <a:t>ystems </a:t>
            </a:r>
            <a:r>
              <a:rPr lang="en-US" dirty="0"/>
              <a:t>and </a:t>
            </a:r>
            <a:r>
              <a:rPr lang="en-US" b="1" dirty="0"/>
              <a:t>T</a:t>
            </a:r>
            <a:r>
              <a:rPr lang="en-US" dirty="0"/>
              <a:t>echnology </a:t>
            </a:r>
            <a:r>
              <a:rPr lang="en-US" b="1" dirty="0"/>
              <a:t>A</a:t>
            </a:r>
            <a:r>
              <a:rPr lang="en-US" dirty="0"/>
              <a:t>rchitecture - is VA's award winning Health Information Technology (IT) system. It provides an integrated inpatient and outpatient electronic health record for VA patients, and administrative tools to help VA deliver the best quality medical care to Veterans.</a:t>
            </a:r>
            <a:endParaRPr lang="en-US" dirty="0"/>
          </a:p>
        </p:txBody>
      </p:sp>
    </p:spTree>
    <p:extLst>
      <p:ext uri="{BB962C8B-B14F-4D97-AF65-F5344CB8AC3E}">
        <p14:creationId xmlns:p14="http://schemas.microsoft.com/office/powerpoint/2010/main" val="269334817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By the Numbers …</a:t>
            </a:r>
            <a:endParaRPr lang="en-US" dirty="0"/>
          </a:p>
        </p:txBody>
      </p:sp>
      <p:sp>
        <p:nvSpPr>
          <p:cNvPr id="10" name="Text Placeholder 9"/>
          <p:cNvSpPr>
            <a:spLocks noGrp="1"/>
          </p:cNvSpPr>
          <p:nvPr>
            <p:ph type="body" sz="half" idx="2"/>
          </p:nvPr>
        </p:nvSpPr>
        <p:spPr/>
        <p:txBody>
          <a:bodyPr>
            <a:normAutofit fontScale="92500"/>
          </a:bodyPr>
          <a:lstStyle/>
          <a:p>
            <a:pPr marL="285750" indent="-285750">
              <a:buFont typeface="Arial"/>
              <a:buChar char="•"/>
            </a:pPr>
            <a:endParaRPr lang="en-US" dirty="0" smtClean="0"/>
          </a:p>
          <a:p>
            <a:pPr marL="285750" indent="-285750">
              <a:buFont typeface="Arial"/>
              <a:buChar char="•"/>
            </a:pPr>
            <a:r>
              <a:rPr lang="en-US" dirty="0" smtClean="0"/>
              <a:t>Approximately </a:t>
            </a:r>
            <a:r>
              <a:rPr lang="en-US" dirty="0"/>
              <a:t>200 </a:t>
            </a:r>
            <a:r>
              <a:rPr lang="en-US" dirty="0" smtClean="0"/>
              <a:t>modules</a:t>
            </a:r>
          </a:p>
          <a:p>
            <a:pPr marL="285750" indent="-285750">
              <a:buFont typeface="Arial"/>
              <a:buChar char="•"/>
            </a:pPr>
            <a:r>
              <a:rPr lang="en-US" dirty="0" smtClean="0"/>
              <a:t>Decades of development</a:t>
            </a:r>
          </a:p>
          <a:p>
            <a:pPr marL="285750" indent="-285750">
              <a:buFont typeface="Arial"/>
              <a:buChar char="•"/>
            </a:pPr>
            <a:r>
              <a:rPr lang="en-US" dirty="0" smtClean="0"/>
              <a:t>Deployed at </a:t>
            </a:r>
            <a:r>
              <a:rPr lang="en-US" dirty="0"/>
              <a:t>more than 1,500 </a:t>
            </a:r>
            <a:r>
              <a:rPr lang="en-US" dirty="0" smtClean="0"/>
              <a:t>sites</a:t>
            </a:r>
          </a:p>
          <a:p>
            <a:pPr marL="742950" lvl="1" indent="-285750">
              <a:buFont typeface="Arial"/>
              <a:buChar char="•"/>
            </a:pPr>
            <a:r>
              <a:rPr lang="en-US" dirty="0" smtClean="0"/>
              <a:t>Veterans </a:t>
            </a:r>
            <a:r>
              <a:rPr lang="en-US" dirty="0"/>
              <a:t>Affairs Medical </a:t>
            </a:r>
            <a:r>
              <a:rPr lang="en-US" dirty="0" smtClean="0"/>
              <a:t>Centers </a:t>
            </a:r>
            <a:r>
              <a:rPr lang="en-US" dirty="0"/>
              <a:t>(VAMC</a:t>
            </a:r>
            <a:r>
              <a:rPr lang="en-US" dirty="0" smtClean="0"/>
              <a:t>) </a:t>
            </a:r>
          </a:p>
          <a:p>
            <a:pPr marL="742950" lvl="1" indent="-285750">
              <a:buFont typeface="Arial"/>
              <a:buChar char="•"/>
            </a:pPr>
            <a:r>
              <a:rPr lang="en-US" dirty="0" smtClean="0"/>
              <a:t>Community </a:t>
            </a:r>
            <a:r>
              <a:rPr lang="en-US" dirty="0"/>
              <a:t>Based Outpatient </a:t>
            </a:r>
            <a:r>
              <a:rPr lang="en-US" dirty="0" smtClean="0"/>
              <a:t>Clinics </a:t>
            </a:r>
            <a:r>
              <a:rPr lang="en-US" dirty="0"/>
              <a:t>(CBOC</a:t>
            </a:r>
            <a:r>
              <a:rPr lang="en-US" dirty="0" smtClean="0"/>
              <a:t>)</a:t>
            </a:r>
          </a:p>
          <a:p>
            <a:pPr marL="742950" lvl="1" indent="-285750">
              <a:buFont typeface="Arial"/>
              <a:buChar char="•"/>
            </a:pPr>
            <a:r>
              <a:rPr lang="en-US" dirty="0" smtClean="0"/>
              <a:t>Community </a:t>
            </a:r>
            <a:r>
              <a:rPr lang="en-US" dirty="0"/>
              <a:t>Living </a:t>
            </a:r>
            <a:r>
              <a:rPr lang="en-US" dirty="0" smtClean="0"/>
              <a:t>Centers </a:t>
            </a:r>
            <a:r>
              <a:rPr lang="en-US" dirty="0"/>
              <a:t>(CLC</a:t>
            </a:r>
            <a:r>
              <a:rPr lang="en-US" dirty="0" smtClean="0"/>
              <a:t>) </a:t>
            </a:r>
          </a:p>
          <a:p>
            <a:pPr marL="742950" lvl="1" indent="-285750">
              <a:buFont typeface="Arial"/>
              <a:buChar char="•"/>
            </a:pPr>
            <a:r>
              <a:rPr lang="en-US" dirty="0" smtClean="0"/>
              <a:t>Nearly </a:t>
            </a:r>
            <a:r>
              <a:rPr lang="en-US" dirty="0"/>
              <a:t>300 VA Vet Centers. </a:t>
            </a:r>
            <a:endParaRPr lang="en-US" dirty="0"/>
          </a:p>
          <a:p>
            <a:pPr marL="285750" indent="-285750">
              <a:buFont typeface="Arial"/>
              <a:buChar char="•"/>
            </a:pPr>
            <a:r>
              <a:rPr lang="en-US" dirty="0" smtClean="0"/>
              <a:t>~ 128 Packages in redacted FOIA</a:t>
            </a:r>
          </a:p>
          <a:p>
            <a:pPr marL="285750" indent="-285750">
              <a:buFont typeface="Arial"/>
              <a:buChar char="•"/>
            </a:pPr>
            <a:r>
              <a:rPr lang="en-US" dirty="0" smtClean="0"/>
              <a:t>108 </a:t>
            </a:r>
            <a:r>
              <a:rPr lang="en-US" dirty="0"/>
              <a:t>Packages undergoing certification</a:t>
            </a:r>
          </a:p>
          <a:p>
            <a:pPr marL="285750" indent="-285750">
              <a:buFont typeface="Arial"/>
              <a:buChar char="•"/>
            </a:pPr>
            <a:r>
              <a:rPr lang="en-US" dirty="0" smtClean="0"/>
              <a:t>27,484 source code files (redacted version)</a:t>
            </a:r>
          </a:p>
          <a:p>
            <a:pPr marL="285750" indent="-285750">
              <a:buFont typeface="Arial"/>
              <a:buChar char="•"/>
            </a:pPr>
            <a:r>
              <a:rPr lang="en-US" dirty="0" smtClean="0"/>
              <a:t>2,753,249 source code lines (redacted version)</a:t>
            </a:r>
          </a:p>
          <a:p>
            <a:pPr marL="285750" indent="-285750">
              <a:buFont typeface="Arial"/>
              <a:buChar char="•"/>
            </a:pPr>
            <a:endParaRPr lang="en-US" dirty="0" smtClean="0">
              <a:hlinkClick r:id="rId3"/>
            </a:endParaRPr>
          </a:p>
          <a:p>
            <a:r>
              <a:rPr lang="en-US" dirty="0" smtClean="0">
                <a:hlinkClick r:id="rId3"/>
              </a:rPr>
              <a:t>http</a:t>
            </a:r>
            <a:r>
              <a:rPr lang="en-US" dirty="0">
                <a:hlinkClick r:id="rId3"/>
              </a:rPr>
              <a:t>://www.ehealth.va.gov/docs/VistA_Monograph.pdf</a:t>
            </a:r>
            <a:endParaRPr lang="en-US" dirty="0"/>
          </a:p>
        </p:txBody>
      </p:sp>
      <p:sp>
        <p:nvSpPr>
          <p:cNvPr id="5" name="Date Placeholder 4"/>
          <p:cNvSpPr>
            <a:spLocks noGrp="1"/>
          </p:cNvSpPr>
          <p:nvPr>
            <p:ph type="dt" sz="half" idx="10"/>
          </p:nvPr>
        </p:nvSpPr>
        <p:spPr/>
        <p:txBody>
          <a:bodyPr/>
          <a:lstStyle/>
          <a:p>
            <a:fld id="{BD2E9D82-5F4A-9844-A91B-21BC3CFC92E0}" type="datetime1">
              <a:rPr lang="en-US" smtClean="0"/>
              <a:pPr/>
              <a:t>5/20/14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3</a:t>
            </a:fld>
            <a:endParaRPr lang="en-US"/>
          </a:p>
        </p:txBody>
      </p:sp>
      <p:graphicFrame>
        <p:nvGraphicFramePr>
          <p:cNvPr id="15" name="Content Placeholder 14"/>
          <p:cNvGraphicFramePr>
            <a:graphicFrameLocks noGrp="1" noChangeAspect="1"/>
          </p:cNvGraphicFramePr>
          <p:nvPr>
            <p:ph idx="1"/>
            <p:extLst>
              <p:ext uri="{D42A27DB-BD31-4B8C-83A1-F6EECF244321}">
                <p14:modId xmlns:p14="http://schemas.microsoft.com/office/powerpoint/2010/main" val="956684022"/>
              </p:ext>
            </p:extLst>
          </p:nvPr>
        </p:nvGraphicFramePr>
        <p:xfrm>
          <a:off x="3575050" y="715963"/>
          <a:ext cx="5111750" cy="4965700"/>
        </p:xfrm>
        <a:graphic>
          <a:graphicData uri="http://schemas.openxmlformats.org/presentationml/2006/ole">
            <mc:AlternateContent xmlns:mc="http://schemas.openxmlformats.org/markup-compatibility/2006">
              <mc:Choice xmlns:v="urn:schemas-microsoft-com:vml" Requires="v">
                <p:oleObj spid="_x0000_s1031" name="Worksheet" r:id="rId4" imgW="8445500" imgH="8204200" progId="Excel.Sheet.8">
                  <p:embed/>
                </p:oleObj>
              </mc:Choice>
              <mc:Fallback>
                <p:oleObj name="Worksheet" r:id="rId4" imgW="8445500" imgH="8204200" progId="Excel.Sheet.8">
                  <p:embed/>
                  <p:pic>
                    <p:nvPicPr>
                      <p:cNvPr id="0" name=""/>
                      <p:cNvPicPr/>
                      <p:nvPr/>
                    </p:nvPicPr>
                    <p:blipFill>
                      <a:blip r:embed="rId5"/>
                      <a:stretch>
                        <a:fillRect/>
                      </a:stretch>
                    </p:blipFill>
                    <p:spPr>
                      <a:xfrm>
                        <a:off x="3575050" y="715963"/>
                        <a:ext cx="5111750" cy="4965700"/>
                      </a:xfrm>
                      <a:prstGeom prst="rect">
                        <a:avLst/>
                      </a:prstGeom>
                    </p:spPr>
                  </p:pic>
                </p:oleObj>
              </mc:Fallback>
            </mc:AlternateContent>
          </a:graphicData>
        </a:graphic>
      </p:graphicFrame>
    </p:spTree>
    <p:extLst>
      <p:ext uri="{BB962C8B-B14F-4D97-AF65-F5344CB8AC3E}">
        <p14:creationId xmlns:p14="http://schemas.microsoft.com/office/powerpoint/2010/main" val="130852632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Scheduling</a:t>
            </a:r>
            <a:endParaRPr lang="en-US" dirty="0"/>
          </a:p>
        </p:txBody>
      </p:sp>
      <p:pic>
        <p:nvPicPr>
          <p:cNvPr id="8" name="Content Placeholder 7"/>
          <p:cNvPicPr>
            <a:picLocks noGrp="1" noChangeAspect="1"/>
          </p:cNvPicPr>
          <p:nvPr>
            <p:ph idx="1"/>
          </p:nvPr>
        </p:nvPicPr>
        <p:blipFill>
          <a:blip r:embed="rId2"/>
          <a:srcRect t="1190" b="1190"/>
          <a:stretch>
            <a:fillRect/>
          </a:stretch>
        </p:blipFill>
        <p:spPr/>
      </p:pic>
      <p:sp>
        <p:nvSpPr>
          <p:cNvPr id="4" name="Text Placeholder 3"/>
          <p:cNvSpPr>
            <a:spLocks noGrp="1"/>
          </p:cNvSpPr>
          <p:nvPr>
            <p:ph type="body" sz="half" idx="2"/>
          </p:nvPr>
        </p:nvSpPr>
        <p:spPr/>
        <p:txBody>
          <a:bodyPr/>
          <a:lstStyle/>
          <a:p>
            <a:r>
              <a:rPr lang="en-US" dirty="0" smtClean="0"/>
              <a:t>The package of the day …</a:t>
            </a:r>
            <a:endParaRPr lang="en-US" dirty="0"/>
          </a:p>
        </p:txBody>
      </p:sp>
      <p:sp>
        <p:nvSpPr>
          <p:cNvPr id="5" name="Date Placeholder 4"/>
          <p:cNvSpPr>
            <a:spLocks noGrp="1"/>
          </p:cNvSpPr>
          <p:nvPr>
            <p:ph type="dt" sz="half" idx="10"/>
          </p:nvPr>
        </p:nvSpPr>
        <p:spPr/>
        <p:txBody>
          <a:bodyPr/>
          <a:lstStyle/>
          <a:p>
            <a:fld id="{BD2E9D82-5F4A-9844-A91B-21BC3CFC92E0}" type="datetime1">
              <a:rPr lang="en-US" smtClean="0"/>
              <a:pPr/>
              <a:t>5/20/14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4</a:t>
            </a:fld>
            <a:endParaRPr lang="en-US"/>
          </a:p>
        </p:txBody>
      </p:sp>
    </p:spTree>
    <p:extLst>
      <p:ext uri="{BB962C8B-B14F-4D97-AF65-F5344CB8AC3E}">
        <p14:creationId xmlns:p14="http://schemas.microsoft.com/office/powerpoint/2010/main" val="428391294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Source Electronic Health Record Alliance</a:t>
            </a:r>
            <a:endParaRPr lang="en-US" dirty="0"/>
          </a:p>
        </p:txBody>
      </p:sp>
      <p:pic>
        <p:nvPicPr>
          <p:cNvPr id="8" name="Content Placeholder 7"/>
          <p:cNvPicPr>
            <a:picLocks noGrp="1" noChangeAspect="1"/>
          </p:cNvPicPr>
          <p:nvPr>
            <p:ph idx="1"/>
          </p:nvPr>
        </p:nvPicPr>
        <p:blipFill>
          <a:blip r:embed="rId2"/>
          <a:srcRect t="-14156" b="-14156"/>
          <a:stretch>
            <a:fillRect/>
          </a:stretch>
        </p:blipFill>
        <p:spPr/>
      </p:pic>
      <p:sp>
        <p:nvSpPr>
          <p:cNvPr id="4" name="Text Placeholder 3"/>
          <p:cNvSpPr>
            <a:spLocks noGrp="1"/>
          </p:cNvSpPr>
          <p:nvPr>
            <p:ph type="body" sz="half" idx="2"/>
          </p:nvPr>
        </p:nvSpPr>
        <p:spPr/>
        <p:txBody>
          <a:bodyPr>
            <a:normAutofit lnSpcReduction="10000"/>
          </a:bodyPr>
          <a:lstStyle/>
          <a:p>
            <a:r>
              <a:rPr lang="en-US" dirty="0" smtClean="0"/>
              <a:t>"</a:t>
            </a:r>
            <a:r>
              <a:rPr lang="en-US" dirty="0"/>
              <a:t>Build and support an open source community of users, developers, service providers, and researchers engaged in advancing electronic health record software and related health information technology." OSEHRA’s mission includes the creation of a vendor-neutral community for the creation, evolution, promotion and support of an </a:t>
            </a:r>
            <a:r>
              <a:rPr lang="en-US" dirty="0" err="1"/>
              <a:t>opensource</a:t>
            </a:r>
            <a:r>
              <a:rPr lang="en-US" dirty="0"/>
              <a:t> Electronic Health Record. This community will operate with the transparency and agility that characterize open source software initiatives. This entails not only the development of a community of software experts, clinicians, and implementers, but also a robust ecosystem of complementary products, capabilities and services. </a:t>
            </a:r>
            <a:endParaRPr lang="en-US" dirty="0" smtClean="0"/>
          </a:p>
          <a:p>
            <a:endParaRPr lang="en-US" dirty="0"/>
          </a:p>
          <a:p>
            <a:r>
              <a:rPr lang="en-US" dirty="0">
                <a:hlinkClick r:id="rId3"/>
              </a:rPr>
              <a:t>http://</a:t>
            </a:r>
            <a:r>
              <a:rPr lang="en-US" dirty="0" err="1">
                <a:hlinkClick r:id="rId3"/>
              </a:rPr>
              <a:t>www.osehra.org</a:t>
            </a:r>
            <a:r>
              <a:rPr lang="en-US" dirty="0">
                <a:hlinkClick r:id="rId3"/>
              </a:rPr>
              <a:t>/</a:t>
            </a:r>
            <a:endParaRPr lang="en-US" dirty="0"/>
          </a:p>
        </p:txBody>
      </p:sp>
      <p:sp>
        <p:nvSpPr>
          <p:cNvPr id="5" name="Date Placeholder 4"/>
          <p:cNvSpPr>
            <a:spLocks noGrp="1"/>
          </p:cNvSpPr>
          <p:nvPr>
            <p:ph type="dt" sz="half" idx="10"/>
          </p:nvPr>
        </p:nvSpPr>
        <p:spPr/>
        <p:txBody>
          <a:bodyPr/>
          <a:lstStyle/>
          <a:p>
            <a:fld id="{BD2E9D82-5F4A-9844-A91B-21BC3CFC92E0}" type="datetime1">
              <a:rPr lang="en-US" smtClean="0"/>
              <a:pPr/>
              <a:t>5/21/14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5</a:t>
            </a:fld>
            <a:endParaRPr lang="en-US"/>
          </a:p>
        </p:txBody>
      </p:sp>
    </p:spTree>
    <p:extLst>
      <p:ext uri="{BB962C8B-B14F-4D97-AF65-F5344CB8AC3E}">
        <p14:creationId xmlns:p14="http://schemas.microsoft.com/office/powerpoint/2010/main" val="348412872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srcRect l="4070" t="31365" r="38430" b="23099"/>
          <a:stretch/>
        </p:blipFill>
        <p:spPr>
          <a:xfrm rot="639157">
            <a:off x="4038600" y="3048000"/>
            <a:ext cx="4418925" cy="3122869"/>
          </a:xfrm>
          <a:prstGeom prst="rect">
            <a:avLst/>
          </a:prstGeom>
        </p:spPr>
      </p:pic>
      <p:sp>
        <p:nvSpPr>
          <p:cNvPr id="2" name="Title 1"/>
          <p:cNvSpPr>
            <a:spLocks noGrp="1"/>
          </p:cNvSpPr>
          <p:nvPr>
            <p:ph type="title"/>
          </p:nvPr>
        </p:nvSpPr>
        <p:spPr/>
        <p:txBody>
          <a:bodyPr/>
          <a:lstStyle/>
          <a:p>
            <a:r>
              <a:rPr lang="en-US" dirty="0" smtClean="0"/>
              <a:t>OSEHRA Services</a:t>
            </a:r>
            <a:endParaRPr lang="en-US" dirty="0"/>
          </a:p>
        </p:txBody>
      </p:sp>
      <p:pic>
        <p:nvPicPr>
          <p:cNvPr id="8" name="Content Placeholder 7"/>
          <p:cNvPicPr>
            <a:picLocks noGrp="1" noChangeAspect="1"/>
          </p:cNvPicPr>
          <p:nvPr>
            <p:ph idx="1"/>
          </p:nvPr>
        </p:nvPicPr>
        <p:blipFill rotWithShape="1">
          <a:blip r:embed="rId3"/>
          <a:srcRect l="47804" t="26551" r="35797" b="37585"/>
          <a:stretch/>
        </p:blipFill>
        <p:spPr>
          <a:xfrm rot="410142">
            <a:off x="5531303" y="1275747"/>
            <a:ext cx="1075574" cy="2099191"/>
          </a:xfrm>
        </p:spPr>
      </p:pic>
      <p:sp>
        <p:nvSpPr>
          <p:cNvPr id="4" name="Text Placeholder 3"/>
          <p:cNvSpPr>
            <a:spLocks noGrp="1"/>
          </p:cNvSpPr>
          <p:nvPr>
            <p:ph type="body" sz="half" idx="2"/>
          </p:nvPr>
        </p:nvSpPr>
        <p:spPr/>
        <p:txBody>
          <a:bodyPr/>
          <a:lstStyle/>
          <a:p>
            <a:r>
              <a:rPr lang="en-US" dirty="0" smtClean="0"/>
              <a:t>OSEHRA Provides a number of services:</a:t>
            </a:r>
          </a:p>
          <a:p>
            <a:pPr marL="285750" indent="-285750">
              <a:buFont typeface="Arial"/>
              <a:buChar char="•"/>
            </a:pPr>
            <a:r>
              <a:rPr lang="en-US" dirty="0" smtClean="0"/>
              <a:t>Distribution:</a:t>
            </a:r>
          </a:p>
          <a:p>
            <a:pPr marL="742950" lvl="1" indent="-285750">
              <a:buFont typeface="Arial"/>
              <a:buChar char="•"/>
            </a:pPr>
            <a:r>
              <a:rPr lang="en-US" dirty="0" smtClean="0"/>
              <a:t>VistA FOIA</a:t>
            </a:r>
          </a:p>
          <a:p>
            <a:pPr marL="742950" lvl="1" indent="-285750">
              <a:buFont typeface="Arial"/>
              <a:buChar char="•"/>
            </a:pPr>
            <a:r>
              <a:rPr lang="en-US" dirty="0" smtClean="0"/>
              <a:t>OSEHRA VistA</a:t>
            </a:r>
          </a:p>
          <a:p>
            <a:pPr marL="285750" indent="-285750">
              <a:buFont typeface="Arial"/>
              <a:buChar char="•"/>
            </a:pPr>
            <a:r>
              <a:rPr lang="en-US" dirty="0" smtClean="0"/>
              <a:t>Community Building</a:t>
            </a:r>
          </a:p>
          <a:p>
            <a:pPr marL="285750" indent="-285750">
              <a:buFont typeface="Arial"/>
              <a:buChar char="•"/>
            </a:pPr>
            <a:r>
              <a:rPr lang="en-US" dirty="0" smtClean="0"/>
              <a:t>Tools</a:t>
            </a:r>
          </a:p>
          <a:p>
            <a:pPr marL="742950" lvl="1" indent="-285750">
              <a:buFont typeface="Arial"/>
              <a:buChar char="•"/>
            </a:pPr>
            <a:r>
              <a:rPr lang="en-US" dirty="0" smtClean="0"/>
              <a:t>Code Contributions</a:t>
            </a:r>
          </a:p>
          <a:p>
            <a:pPr marL="742950" lvl="1" indent="-285750">
              <a:buFont typeface="Arial"/>
              <a:buChar char="•"/>
            </a:pPr>
            <a:r>
              <a:rPr lang="en-US" dirty="0" smtClean="0"/>
              <a:t>Repositories</a:t>
            </a:r>
          </a:p>
          <a:p>
            <a:pPr marL="742950" lvl="1" indent="-285750">
              <a:buFont typeface="Arial"/>
              <a:buChar char="•"/>
            </a:pPr>
            <a:r>
              <a:rPr lang="en-US" dirty="0" smtClean="0"/>
              <a:t>Review</a:t>
            </a:r>
          </a:p>
          <a:p>
            <a:pPr marL="285750" indent="-285750">
              <a:buFont typeface="Arial"/>
              <a:buChar char="•"/>
            </a:pPr>
            <a:r>
              <a:rPr lang="en-US" dirty="0" smtClean="0"/>
              <a:t>Webinars</a:t>
            </a:r>
          </a:p>
          <a:p>
            <a:pPr marL="285750" indent="-285750">
              <a:buFont typeface="Arial"/>
              <a:buChar char="•"/>
            </a:pPr>
            <a:r>
              <a:rPr lang="en-US" dirty="0" smtClean="0"/>
              <a:t>Discussion/Working Groups</a:t>
            </a:r>
          </a:p>
        </p:txBody>
      </p:sp>
      <p:sp>
        <p:nvSpPr>
          <p:cNvPr id="5" name="Date Placeholder 4"/>
          <p:cNvSpPr>
            <a:spLocks noGrp="1"/>
          </p:cNvSpPr>
          <p:nvPr>
            <p:ph type="dt" sz="half" idx="10"/>
          </p:nvPr>
        </p:nvSpPr>
        <p:spPr/>
        <p:txBody>
          <a:bodyPr/>
          <a:lstStyle/>
          <a:p>
            <a:fld id="{BD2E9D82-5F4A-9844-A91B-21BC3CFC92E0}" type="datetime1">
              <a:rPr lang="en-US" smtClean="0"/>
              <a:pPr/>
              <a:t>5/21/14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6</a:t>
            </a:fld>
            <a:endParaRPr lang="en-US"/>
          </a:p>
        </p:txBody>
      </p:sp>
      <p:pic>
        <p:nvPicPr>
          <p:cNvPr id="9" name="Picture 8"/>
          <p:cNvPicPr>
            <a:picLocks noChangeAspect="1"/>
          </p:cNvPicPr>
          <p:nvPr/>
        </p:nvPicPr>
        <p:blipFill rotWithShape="1">
          <a:blip r:embed="rId4"/>
          <a:srcRect l="32062" t="26641" r="51750" b="49741"/>
          <a:stretch/>
        </p:blipFill>
        <p:spPr>
          <a:xfrm rot="20709744">
            <a:off x="6816051" y="665682"/>
            <a:ext cx="1244038" cy="1619745"/>
          </a:xfrm>
          <a:prstGeom prst="rect">
            <a:avLst/>
          </a:prstGeom>
        </p:spPr>
      </p:pic>
      <p:pic>
        <p:nvPicPr>
          <p:cNvPr id="10" name="Picture 9"/>
          <p:cNvPicPr>
            <a:picLocks noChangeAspect="1"/>
          </p:cNvPicPr>
          <p:nvPr/>
        </p:nvPicPr>
        <p:blipFill rotWithShape="1">
          <a:blip r:embed="rId5"/>
          <a:srcRect l="15874" t="27019" r="68107" b="59188"/>
          <a:stretch/>
        </p:blipFill>
        <p:spPr>
          <a:xfrm rot="332692">
            <a:off x="4233820" y="1124063"/>
            <a:ext cx="1231079" cy="945931"/>
          </a:xfrm>
          <a:prstGeom prst="rect">
            <a:avLst/>
          </a:prstGeom>
        </p:spPr>
      </p:pic>
    </p:spTree>
    <p:extLst>
      <p:ext uri="{BB962C8B-B14F-4D97-AF65-F5344CB8AC3E}">
        <p14:creationId xmlns:p14="http://schemas.microsoft.com/office/powerpoint/2010/main" val="5051345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srcRect l="4070" t="31365" r="38430" b="23099"/>
          <a:stretch/>
        </p:blipFill>
        <p:spPr>
          <a:xfrm rot="639157">
            <a:off x="4038600" y="3048000"/>
            <a:ext cx="4418925" cy="3122869"/>
          </a:xfrm>
          <a:prstGeom prst="rect">
            <a:avLst/>
          </a:prstGeom>
        </p:spPr>
      </p:pic>
      <p:sp>
        <p:nvSpPr>
          <p:cNvPr id="2" name="Title 1"/>
          <p:cNvSpPr>
            <a:spLocks noGrp="1"/>
          </p:cNvSpPr>
          <p:nvPr>
            <p:ph type="title"/>
          </p:nvPr>
        </p:nvSpPr>
        <p:spPr/>
        <p:txBody>
          <a:bodyPr/>
          <a:lstStyle/>
          <a:p>
            <a:r>
              <a:rPr lang="en-US" dirty="0" smtClean="0"/>
              <a:t>OSEHRA Services</a:t>
            </a:r>
            <a:endParaRPr lang="en-US" dirty="0"/>
          </a:p>
        </p:txBody>
      </p:sp>
      <p:pic>
        <p:nvPicPr>
          <p:cNvPr id="8" name="Content Placeholder 7"/>
          <p:cNvPicPr>
            <a:picLocks noGrp="1" noChangeAspect="1"/>
          </p:cNvPicPr>
          <p:nvPr>
            <p:ph idx="1"/>
          </p:nvPr>
        </p:nvPicPr>
        <p:blipFill rotWithShape="1">
          <a:blip r:embed="rId3"/>
          <a:srcRect l="47804" t="26551" r="35797" b="37585"/>
          <a:stretch/>
        </p:blipFill>
        <p:spPr>
          <a:xfrm rot="410142">
            <a:off x="5531303" y="1275747"/>
            <a:ext cx="1075574" cy="2099191"/>
          </a:xfrm>
        </p:spPr>
      </p:pic>
      <p:sp>
        <p:nvSpPr>
          <p:cNvPr id="4" name="Text Placeholder 3"/>
          <p:cNvSpPr>
            <a:spLocks noGrp="1"/>
          </p:cNvSpPr>
          <p:nvPr>
            <p:ph type="body" sz="half" idx="2"/>
          </p:nvPr>
        </p:nvSpPr>
        <p:spPr/>
        <p:txBody>
          <a:bodyPr/>
          <a:lstStyle/>
          <a:p>
            <a:r>
              <a:rPr lang="en-US" dirty="0" smtClean="0"/>
              <a:t>And most importantly for the Scheduling Contest:</a:t>
            </a:r>
          </a:p>
          <a:p>
            <a:pPr marL="285750" indent="-285750">
              <a:buFont typeface="Arial"/>
              <a:buChar char="•"/>
            </a:pPr>
            <a:r>
              <a:rPr lang="en-US" dirty="0" smtClean="0"/>
              <a:t>Testing</a:t>
            </a:r>
          </a:p>
          <a:p>
            <a:pPr marL="285750" indent="-285750">
              <a:buFont typeface="Arial"/>
              <a:buChar char="•"/>
            </a:pPr>
            <a:r>
              <a:rPr lang="en-US" dirty="0" smtClean="0"/>
              <a:t>Certification</a:t>
            </a:r>
          </a:p>
        </p:txBody>
      </p:sp>
      <p:sp>
        <p:nvSpPr>
          <p:cNvPr id="5" name="Date Placeholder 4"/>
          <p:cNvSpPr>
            <a:spLocks noGrp="1"/>
          </p:cNvSpPr>
          <p:nvPr>
            <p:ph type="dt" sz="half" idx="10"/>
          </p:nvPr>
        </p:nvSpPr>
        <p:spPr/>
        <p:txBody>
          <a:bodyPr/>
          <a:lstStyle/>
          <a:p>
            <a:fld id="{BD2E9D82-5F4A-9844-A91B-21BC3CFC92E0}" type="datetime1">
              <a:rPr lang="en-US" smtClean="0"/>
              <a:pPr/>
              <a:t>5/21/14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7</a:t>
            </a:fld>
            <a:endParaRPr lang="en-US"/>
          </a:p>
        </p:txBody>
      </p:sp>
      <p:pic>
        <p:nvPicPr>
          <p:cNvPr id="9" name="Picture 8"/>
          <p:cNvPicPr>
            <a:picLocks noChangeAspect="1"/>
          </p:cNvPicPr>
          <p:nvPr/>
        </p:nvPicPr>
        <p:blipFill rotWithShape="1">
          <a:blip r:embed="rId4"/>
          <a:srcRect l="32062" t="26641" r="51750" b="49741"/>
          <a:stretch/>
        </p:blipFill>
        <p:spPr>
          <a:xfrm rot="20709744">
            <a:off x="6816051" y="665682"/>
            <a:ext cx="1244038" cy="1619745"/>
          </a:xfrm>
          <a:prstGeom prst="rect">
            <a:avLst/>
          </a:prstGeom>
        </p:spPr>
      </p:pic>
      <p:pic>
        <p:nvPicPr>
          <p:cNvPr id="10" name="Picture 9"/>
          <p:cNvPicPr>
            <a:picLocks noChangeAspect="1"/>
          </p:cNvPicPr>
          <p:nvPr/>
        </p:nvPicPr>
        <p:blipFill rotWithShape="1">
          <a:blip r:embed="rId5"/>
          <a:srcRect l="15874" t="27019" r="68107" b="59188"/>
          <a:stretch/>
        </p:blipFill>
        <p:spPr>
          <a:xfrm rot="332692">
            <a:off x="4233820" y="1124063"/>
            <a:ext cx="1231079" cy="945931"/>
          </a:xfrm>
          <a:prstGeom prst="rect">
            <a:avLst/>
          </a:prstGeom>
        </p:spPr>
      </p:pic>
      <p:pic>
        <p:nvPicPr>
          <p:cNvPr id="12" name="Picture 11"/>
          <p:cNvPicPr>
            <a:picLocks noChangeAspect="1"/>
          </p:cNvPicPr>
          <p:nvPr/>
        </p:nvPicPr>
        <p:blipFill>
          <a:blip r:embed="rId6"/>
          <a:stretch>
            <a:fillRect/>
          </a:stretch>
        </p:blipFill>
        <p:spPr>
          <a:xfrm>
            <a:off x="3581400" y="1243249"/>
            <a:ext cx="5267196" cy="4700351"/>
          </a:xfrm>
          <a:prstGeom prst="rect">
            <a:avLst/>
          </a:prstGeom>
        </p:spPr>
      </p:pic>
      <p:pic>
        <p:nvPicPr>
          <p:cNvPr id="3" name="Picture 2"/>
          <p:cNvPicPr>
            <a:picLocks noChangeAspect="1"/>
          </p:cNvPicPr>
          <p:nvPr/>
        </p:nvPicPr>
        <p:blipFill>
          <a:blip r:embed="rId7"/>
          <a:stretch>
            <a:fillRect/>
          </a:stretch>
        </p:blipFill>
        <p:spPr>
          <a:xfrm>
            <a:off x="3581400" y="1219200"/>
            <a:ext cx="5300649" cy="4730204"/>
          </a:xfrm>
          <a:prstGeom prst="rect">
            <a:avLst/>
          </a:prstGeom>
        </p:spPr>
      </p:pic>
    </p:spTree>
    <p:extLst>
      <p:ext uri="{BB962C8B-B14F-4D97-AF65-F5344CB8AC3E}">
        <p14:creationId xmlns:p14="http://schemas.microsoft.com/office/powerpoint/2010/main" val="64654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1" end="1"/>
                                            </p:txEl>
                                          </p:spTgt>
                                        </p:tgtEl>
                                      </p:cBhvr>
                                    </p:animEffect>
                                  </p:childTnLst>
                                </p:cTn>
                              </p:par>
                              <p:par>
                                <p:cTn id="9" presetID="9"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dissolv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12" presetClass="entr" presetSubtype="4" fill="hold"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 calcmode="lin" valueType="num">
                                      <p:cBhvr additive="base">
                                        <p:cTn id="16"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17" dur="500"/>
                                        <p:tgtEl>
                                          <p:spTgt spid="4">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OSEHRA Services</a:t>
            </a:r>
            <a:endParaRPr lang="en-US" dirty="0"/>
          </a:p>
        </p:txBody>
      </p:sp>
      <p:sp>
        <p:nvSpPr>
          <p:cNvPr id="4" name="Text Placeholder 3"/>
          <p:cNvSpPr>
            <a:spLocks noGrp="1"/>
          </p:cNvSpPr>
          <p:nvPr>
            <p:ph type="body" sz="half" idx="2"/>
          </p:nvPr>
        </p:nvSpPr>
        <p:spPr/>
        <p:txBody>
          <a:bodyPr/>
          <a:lstStyle/>
          <a:p>
            <a:r>
              <a:rPr lang="en-US" dirty="0" smtClean="0"/>
              <a:t>And most importantly for the Scheduling Contest:</a:t>
            </a:r>
          </a:p>
          <a:p>
            <a:pPr marL="285750" indent="-285750">
              <a:buFont typeface="Arial"/>
              <a:buChar char="•"/>
            </a:pPr>
            <a:r>
              <a:rPr lang="en-US" dirty="0" smtClean="0"/>
              <a:t>Testing</a:t>
            </a:r>
          </a:p>
          <a:p>
            <a:pPr marL="285750" indent="-285750">
              <a:buFont typeface="Arial"/>
              <a:buChar char="•"/>
            </a:pPr>
            <a:r>
              <a:rPr lang="en-US" dirty="0" smtClean="0"/>
              <a:t>Certification</a:t>
            </a:r>
          </a:p>
          <a:p>
            <a:pPr marL="285750" indent="-285750">
              <a:buFont typeface="Arial"/>
              <a:buChar char="•"/>
            </a:pPr>
            <a:r>
              <a:rPr lang="en-US" dirty="0" smtClean="0"/>
              <a:t>Standards</a:t>
            </a:r>
          </a:p>
        </p:txBody>
      </p:sp>
      <p:sp>
        <p:nvSpPr>
          <p:cNvPr id="5" name="Date Placeholder 4"/>
          <p:cNvSpPr>
            <a:spLocks noGrp="1"/>
          </p:cNvSpPr>
          <p:nvPr>
            <p:ph type="dt" sz="half" idx="10"/>
          </p:nvPr>
        </p:nvSpPr>
        <p:spPr/>
        <p:txBody>
          <a:bodyPr/>
          <a:lstStyle/>
          <a:p>
            <a:fld id="{BD2E9D82-5F4A-9844-A91B-21BC3CFC92E0}" type="datetime1">
              <a:rPr lang="en-US" smtClean="0"/>
              <a:pPr/>
              <a:t>5/21/14</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77EC69DC-24C7-4942-8721-D0E428827D51}" type="slidenum">
              <a:rPr lang="en-US" smtClean="0"/>
              <a:pPr/>
              <a:t>8</a:t>
            </a:fld>
            <a:endParaRPr lang="en-US"/>
          </a:p>
        </p:txBody>
      </p:sp>
      <p:pic>
        <p:nvPicPr>
          <p:cNvPr id="16" name="Content Placeholder 7"/>
          <p:cNvPicPr>
            <a:picLocks noChangeAspect="1"/>
          </p:cNvPicPr>
          <p:nvPr/>
        </p:nvPicPr>
        <p:blipFill rotWithShape="1">
          <a:blip r:embed="rId2"/>
          <a:srcRect l="47804" t="26551" r="35797" b="37585"/>
          <a:stretch/>
        </p:blipFill>
        <p:spPr>
          <a:xfrm rot="410142">
            <a:off x="5531303" y="1275747"/>
            <a:ext cx="1075574" cy="2099191"/>
          </a:xfrm>
          <a:prstGeom prst="rect">
            <a:avLst/>
          </a:prstGeom>
        </p:spPr>
      </p:pic>
      <p:pic>
        <p:nvPicPr>
          <p:cNvPr id="17" name="Picture 16"/>
          <p:cNvPicPr>
            <a:picLocks noChangeAspect="1"/>
          </p:cNvPicPr>
          <p:nvPr/>
        </p:nvPicPr>
        <p:blipFill rotWithShape="1">
          <a:blip r:embed="rId3"/>
          <a:srcRect l="32062" t="26641" r="51750" b="49741"/>
          <a:stretch/>
        </p:blipFill>
        <p:spPr>
          <a:xfrm rot="20709744">
            <a:off x="6816051" y="665682"/>
            <a:ext cx="1244038" cy="1619745"/>
          </a:xfrm>
          <a:prstGeom prst="rect">
            <a:avLst/>
          </a:prstGeom>
        </p:spPr>
      </p:pic>
      <p:pic>
        <p:nvPicPr>
          <p:cNvPr id="18" name="Picture 17"/>
          <p:cNvPicPr>
            <a:picLocks noChangeAspect="1"/>
          </p:cNvPicPr>
          <p:nvPr/>
        </p:nvPicPr>
        <p:blipFill rotWithShape="1">
          <a:blip r:embed="rId4"/>
          <a:srcRect l="15874" t="27019" r="68107" b="59188"/>
          <a:stretch/>
        </p:blipFill>
        <p:spPr>
          <a:xfrm rot="332692">
            <a:off x="4233820" y="1124063"/>
            <a:ext cx="1231079" cy="945931"/>
          </a:xfrm>
          <a:prstGeom prst="rect">
            <a:avLst/>
          </a:prstGeom>
        </p:spPr>
      </p:pic>
      <p:pic>
        <p:nvPicPr>
          <p:cNvPr id="15" name="Content Placeholder 14"/>
          <p:cNvPicPr>
            <a:picLocks noGrp="1" noChangeAspect="1"/>
          </p:cNvPicPr>
          <p:nvPr>
            <p:ph idx="1"/>
          </p:nvPr>
        </p:nvPicPr>
        <p:blipFill rotWithShape="1">
          <a:blip r:embed="rId5"/>
          <a:srcRect l="55" r="-501"/>
          <a:stretch/>
        </p:blipFill>
        <p:spPr>
          <a:xfrm>
            <a:off x="2057400" y="2362200"/>
            <a:ext cx="6693474" cy="3577306"/>
          </a:xfrm>
          <a:prstGeom prst="rect">
            <a:avLst/>
          </a:prstGeom>
        </p:spPr>
      </p:pic>
    </p:spTree>
    <p:extLst>
      <p:ext uri="{BB962C8B-B14F-4D97-AF65-F5344CB8AC3E}">
        <p14:creationId xmlns:p14="http://schemas.microsoft.com/office/powerpoint/2010/main" val="2098745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 calcmode="lin" valueType="num">
                                      <p:cBhvr additive="base">
                                        <p:cTn id="7"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3" end="3"/>
                                            </p:txEl>
                                          </p:spTgt>
                                        </p:tgtEl>
                                      </p:cBhvr>
                                    </p:animEffect>
                                  </p:childTnLst>
                                </p:cTn>
                              </p:par>
                              <p:par>
                                <p:cTn id="9" presetID="9"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dissolve">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idx="1"/>
          </p:nvPr>
        </p:nvSpPr>
        <p:spPr/>
        <p:txBody>
          <a:bodyPr>
            <a:normAutofit fontScale="70000" lnSpcReduction="20000"/>
          </a:bodyPr>
          <a:lstStyle/>
          <a:p>
            <a:pPr marL="0" indent="0">
              <a:buNone/>
            </a:pPr>
            <a:r>
              <a:rPr lang="en-US" dirty="0" smtClean="0"/>
              <a:t>“</a:t>
            </a:r>
            <a:r>
              <a:rPr lang="en-US" dirty="0"/>
              <a:t>As the custodial agent for an open source community of VistA developers and users, OSEHRA plays a central role in the distribution and certification of VistA and VistA-related software.  Members of the OSEHRA community, both individuals and organizations, may develop contest submissions, singly or in collaborative groups, and community members may choose to use OSEHRA facilities (such as code repositories or working groups) during the development process.  OSEHRA staff members will perform the first phase of contest entry evaluation and will have no affiliation with any contest submission.  No member of the OSEHRA staff will participate in any discussion, work, or project group where contest submissions are discussed</a:t>
            </a:r>
            <a:r>
              <a:rPr lang="en-US" dirty="0" smtClean="0"/>
              <a:t>.”</a:t>
            </a:r>
            <a:endParaRPr lang="en-US" dirty="0"/>
          </a:p>
        </p:txBody>
      </p:sp>
      <p:sp>
        <p:nvSpPr>
          <p:cNvPr id="8" name="Title 7"/>
          <p:cNvSpPr>
            <a:spLocks noGrp="1"/>
          </p:cNvSpPr>
          <p:nvPr>
            <p:ph type="title"/>
          </p:nvPr>
        </p:nvSpPr>
        <p:spPr/>
        <p:txBody>
          <a:bodyPr>
            <a:normAutofit fontScale="90000"/>
          </a:bodyPr>
          <a:lstStyle/>
          <a:p>
            <a:r>
              <a:rPr lang="en-US" dirty="0" smtClean="0"/>
              <a:t>OSEHRA at the Contest</a:t>
            </a:r>
            <a:endParaRPr lang="en-US" dirty="0"/>
          </a:p>
        </p:txBody>
      </p:sp>
      <p:sp>
        <p:nvSpPr>
          <p:cNvPr id="5" name="Date Placeholder 4"/>
          <p:cNvSpPr>
            <a:spLocks noGrp="1"/>
          </p:cNvSpPr>
          <p:nvPr>
            <p:ph type="dt" sz="half" idx="4294967295"/>
          </p:nvPr>
        </p:nvSpPr>
        <p:spPr>
          <a:xfrm>
            <a:off x="0" y="6356350"/>
            <a:ext cx="2133600" cy="365125"/>
          </a:xfrm>
        </p:spPr>
        <p:txBody>
          <a:bodyPr/>
          <a:lstStyle/>
          <a:p>
            <a:fld id="{BD2E9D82-5F4A-9844-A91B-21BC3CFC92E0}" type="datetime1">
              <a:rPr lang="en-US" smtClean="0"/>
              <a:pPr/>
              <a:t>5/21/14</a:t>
            </a:fld>
            <a:endParaRPr lang="en-US"/>
          </a:p>
        </p:txBody>
      </p:sp>
      <p:sp>
        <p:nvSpPr>
          <p:cNvPr id="6" name="Footer Placeholder 5"/>
          <p:cNvSpPr>
            <a:spLocks noGrp="1"/>
          </p:cNvSpPr>
          <p:nvPr>
            <p:ph type="ftr" sz="quarter" idx="4294967295"/>
          </p:nvPr>
        </p:nvSpPr>
        <p:spPr>
          <a:xfrm>
            <a:off x="0" y="6356350"/>
            <a:ext cx="2895600" cy="365125"/>
          </a:xfrm>
        </p:spPr>
        <p:txBody>
          <a:bodyPr/>
          <a:lstStyle/>
          <a:p>
            <a:r>
              <a:rPr lang="en-US" smtClean="0"/>
              <a:t>Page</a:t>
            </a:r>
            <a:endParaRPr lang="en-US"/>
          </a:p>
        </p:txBody>
      </p:sp>
      <p:sp>
        <p:nvSpPr>
          <p:cNvPr id="7" name="Slide Number Placeholder 6"/>
          <p:cNvSpPr>
            <a:spLocks noGrp="1"/>
          </p:cNvSpPr>
          <p:nvPr>
            <p:ph type="sldNum" sz="quarter" idx="4294967295"/>
          </p:nvPr>
        </p:nvSpPr>
        <p:spPr>
          <a:xfrm>
            <a:off x="7010400" y="6356350"/>
            <a:ext cx="2133600" cy="365125"/>
          </a:xfrm>
        </p:spPr>
        <p:txBody>
          <a:bodyPr/>
          <a:lstStyle/>
          <a:p>
            <a:fld id="{77EC69DC-24C7-4942-8721-D0E428827D51}" type="slidenum">
              <a:rPr lang="en-US" smtClean="0"/>
              <a:pPr/>
              <a:t>9</a:t>
            </a:fld>
            <a:endParaRPr lang="en-US"/>
          </a:p>
        </p:txBody>
      </p:sp>
    </p:spTree>
    <p:extLst>
      <p:ext uri="{BB962C8B-B14F-4D97-AF65-F5344CB8AC3E}">
        <p14:creationId xmlns:p14="http://schemas.microsoft.com/office/powerpoint/2010/main" val="245510909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3034</TotalTime>
  <Words>548</Words>
  <Application>Microsoft Macintosh PowerPoint</Application>
  <PresentationFormat>On-screen Show (4:3)</PresentationFormat>
  <Paragraphs>107</Paragraphs>
  <Slides>14</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6" baseType="lpstr">
      <vt:lpstr>Office Theme</vt:lpstr>
      <vt:lpstr>Microsoft Excel 97 - 2004 Worksheet</vt:lpstr>
      <vt:lpstr>PowerPoint Presentation</vt:lpstr>
      <vt:lpstr>VistA</vt:lpstr>
      <vt:lpstr>By the Numbers …</vt:lpstr>
      <vt:lpstr>Including Scheduling</vt:lpstr>
      <vt:lpstr>Open Source Electronic Health Record Alliance</vt:lpstr>
      <vt:lpstr>OSEHRA Services</vt:lpstr>
      <vt:lpstr>OSEHRA Services</vt:lpstr>
      <vt:lpstr>OSEHRA Services</vt:lpstr>
      <vt:lpstr>OSEHRA at the Contest</vt:lpstr>
      <vt:lpstr>Responsibilities</vt:lpstr>
      <vt:lpstr>Stage 1 Evaluation</vt:lpstr>
      <vt:lpstr>Step 2B Evaluation</vt:lpstr>
      <vt:lpstr>Important Note</vt:lpstr>
      <vt:lpstr>PowerPoint Presentation</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Zaghie Namnum</dc:creator>
  <cp:lastModifiedBy>Wesley Turner</cp:lastModifiedBy>
  <cp:revision>211</cp:revision>
  <cp:lastPrinted>2012-12-09T15:47:53Z</cp:lastPrinted>
  <dcterms:created xsi:type="dcterms:W3CDTF">2012-10-03T13:50:12Z</dcterms:created>
  <dcterms:modified xsi:type="dcterms:W3CDTF">2014-05-21T17:11:26Z</dcterms:modified>
</cp:coreProperties>
</file>